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20" y="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1497" y="1524000"/>
            <a:ext cx="7848600" cy="1927225"/>
          </a:xfrm>
        </p:spPr>
        <p:txBody>
          <a:bodyPr anchor="t"/>
          <a:lstStyle/>
          <a:p>
            <a:pPr algn="ctr"/>
            <a:r>
              <a:rPr lang="en-US" sz="6000" dirty="0"/>
              <a:t>Title </a:t>
            </a:r>
            <a:r>
              <a:rPr lang="en-US" sz="9600" dirty="0"/>
              <a:t/>
            </a:r>
            <a:br>
              <a:rPr lang="en-US" sz="9600" dirty="0"/>
            </a:br>
            <a:r>
              <a:rPr lang="en-US" sz="1600" dirty="0"/>
              <a:t>(as per IVP Application</a:t>
            </a:r>
            <a:r>
              <a:rPr lang="en-US" sz="1600" dirty="0" smtClean="0"/>
              <a:t>)</a:t>
            </a:r>
            <a:endParaRPr lang="en-IN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082" y="3650370"/>
            <a:ext cx="3657600" cy="990600"/>
          </a:xfrm>
        </p:spPr>
        <p:txBody>
          <a:bodyPr/>
          <a:lstStyle/>
          <a:p>
            <a:r>
              <a:rPr lang="en-US" b="1" dirty="0"/>
              <a:t>Company Name &amp; Logo</a:t>
            </a: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35" y="546265"/>
            <a:ext cx="1163324" cy="11407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060" y="4163255"/>
            <a:ext cx="2819400" cy="128094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4991960" y="3650370"/>
            <a:ext cx="36576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inden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algn="ctr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baseline="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ctr"/>
            <a:r>
              <a:rPr lang="en-US" dirty="0"/>
              <a:t>Knowledge Partner</a:t>
            </a:r>
          </a:p>
        </p:txBody>
      </p:sp>
    </p:spTree>
    <p:extLst>
      <p:ext uri="{BB962C8B-B14F-4D97-AF65-F5344CB8AC3E}">
        <p14:creationId xmlns:p14="http://schemas.microsoft.com/office/powerpoint/2010/main" val="2002933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dirty="0"/>
              <a:t>Competency of your team 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6437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37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Thank You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1239377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/>
              <a:t>Problem addressed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86918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/>
              <a:t>Current available solution which is in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9392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/>
              <a:t>What is your proposed innovation?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3791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200" dirty="0"/>
              <a:t>How is your proposed innovation useful/ how it is advanced from the current available solution?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5941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/>
              <a:t>Impact your proposed innovation will bring?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178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3200" dirty="0"/>
              <a:t>What are the projected milestones with estimated timeline of completion?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473553"/>
              </p:ext>
            </p:extLst>
          </p:nvPr>
        </p:nvGraphicFramePr>
        <p:xfrm>
          <a:off x="228600" y="1524001"/>
          <a:ext cx="8686800" cy="4952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4446"/>
                <a:gridCol w="1950531"/>
                <a:gridCol w="2447403"/>
                <a:gridCol w="758034"/>
                <a:gridCol w="1009502"/>
                <a:gridCol w="1067770"/>
                <a:gridCol w="939114"/>
              </a:tblGrid>
              <a:tr h="12649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 err="1">
                          <a:solidFill>
                            <a:schemeClr val="tx1"/>
                          </a:solidFill>
                          <a:effectLst/>
                        </a:rPr>
                        <a:t>Sr.No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Latha"/>
                      </a:endParaRPr>
                    </a:p>
                  </a:txBody>
                  <a:tcPr marL="61998" marR="6199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</a:rPr>
                        <a:t>Activities Planned 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Latha"/>
                      </a:endParaRPr>
                    </a:p>
                  </a:txBody>
                  <a:tcPr marL="61998" marR="6199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</a:rPr>
                        <a:t>Monitorable -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</a:rPr>
                        <a:t>Milestones / Deliverables / Outcome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Latha"/>
                      </a:endParaRPr>
                    </a:p>
                  </a:txBody>
                  <a:tcPr marL="61998" marR="6199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chemeClr val="tx1"/>
                          </a:solidFill>
                          <a:effectLst/>
                        </a:rPr>
                        <a:t>Duration (months)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Latha"/>
                      </a:endParaRPr>
                    </a:p>
                  </a:txBody>
                  <a:tcPr marL="61998" marR="6199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chemeClr val="tx1"/>
                          </a:solidFill>
                          <a:effectLst/>
                        </a:rPr>
                        <a:t>IVP Contribution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chemeClr val="tx1"/>
                          </a:solidFill>
                          <a:effectLst/>
                        </a:rPr>
                        <a:t>in Rs.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Latha"/>
                      </a:endParaRPr>
                    </a:p>
                  </a:txBody>
                  <a:tcPr marL="61998" marR="6199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chemeClr val="tx1"/>
                          </a:solidFill>
                          <a:effectLst/>
                        </a:rPr>
                        <a:t>Startup</a:t>
                      </a: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</a:rPr>
                        <a:t>/ MSME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chemeClr val="tx1"/>
                          </a:solidFill>
                          <a:effectLst/>
                        </a:rPr>
                        <a:t>Contribution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chemeClr val="tx1"/>
                          </a:solidFill>
                          <a:effectLst/>
                        </a:rPr>
                        <a:t>in Rs.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Latha"/>
                      </a:endParaRPr>
                    </a:p>
                  </a:txBody>
                  <a:tcPr marL="61998" marR="6199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chemeClr val="tx1"/>
                          </a:solidFill>
                          <a:effectLst/>
                        </a:rPr>
                        <a:t>Instalment No &amp; % of Contribution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Latha"/>
                      </a:endParaRPr>
                    </a:p>
                  </a:txBody>
                  <a:tcPr marL="61998" marR="61998" marT="0" marB="0" anchor="ctr"/>
                </a:tc>
              </a:tr>
              <a:tr h="1229359"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IN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998" marR="61998" marT="0" marB="0" anchor="ctr"/>
                </a:tc>
                <a:tc>
                  <a:txBody>
                    <a:bodyPr/>
                    <a:lstStyle/>
                    <a:p>
                      <a:pPr marL="25781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 </a:t>
                      </a:r>
                      <a:endParaRPr lang="en-IN" sz="1400" dirty="0">
                        <a:effectLst/>
                        <a:latin typeface="Calibri"/>
                        <a:ea typeface="Times New Roman"/>
                        <a:cs typeface="Latha"/>
                      </a:endParaRPr>
                    </a:p>
                  </a:txBody>
                  <a:tcPr marL="61998" marR="61998" marT="0" marB="0" anchor="ctr"/>
                </a:tc>
                <a:tc>
                  <a:txBody>
                    <a:bodyPr/>
                    <a:lstStyle/>
                    <a:p>
                      <a:pPr marL="25781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 </a:t>
                      </a:r>
                      <a:endParaRPr lang="en-IN" sz="1400" dirty="0">
                        <a:effectLst/>
                        <a:latin typeface="Calibri"/>
                        <a:ea typeface="Times New Roman"/>
                        <a:cs typeface="Latha"/>
                      </a:endParaRPr>
                    </a:p>
                  </a:txBody>
                  <a:tcPr marL="61998" marR="61998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en-IN" sz="1400" dirty="0">
                        <a:effectLst/>
                        <a:latin typeface="Calibri"/>
                        <a:cs typeface="Latha"/>
                      </a:endParaRPr>
                    </a:p>
                  </a:txBody>
                  <a:tcPr marL="61998" marR="61998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en-IN" sz="1400" dirty="0">
                        <a:effectLst/>
                        <a:latin typeface="Calibri"/>
                        <a:cs typeface="Latha"/>
                      </a:endParaRPr>
                    </a:p>
                  </a:txBody>
                  <a:tcPr marL="61998" marR="6199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 </a:t>
                      </a:r>
                      <a:endParaRPr lang="en-IN" sz="1400" dirty="0">
                        <a:effectLst/>
                        <a:latin typeface="Calibri"/>
                        <a:ea typeface="Times New Roman"/>
                        <a:cs typeface="Latha"/>
                      </a:endParaRPr>
                    </a:p>
                  </a:txBody>
                  <a:tcPr marL="61998" marR="6199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1</a:t>
                      </a:r>
                      <a:r>
                        <a:rPr lang="en-IN" sz="1600" baseline="30000" dirty="0">
                          <a:effectLst/>
                        </a:rPr>
                        <a:t>st</a:t>
                      </a:r>
                      <a:r>
                        <a:rPr lang="en-IN" sz="1600" dirty="0">
                          <a:effectLst/>
                        </a:rPr>
                        <a:t> </a:t>
                      </a:r>
                      <a:endParaRPr lang="en-IN" sz="12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050" dirty="0">
                          <a:effectLst/>
                        </a:rPr>
                        <a:t>(50% of Total Project Cost)</a:t>
                      </a:r>
                      <a:endParaRPr lang="en-IN" sz="1200" dirty="0">
                        <a:effectLst/>
                        <a:latin typeface="Calibri"/>
                        <a:ea typeface="Times New Roman"/>
                        <a:cs typeface="Latha"/>
                      </a:endParaRPr>
                    </a:p>
                  </a:txBody>
                  <a:tcPr marL="61998" marR="61998" marT="0" marB="0" anchor="ctr"/>
                </a:tc>
              </a:tr>
              <a:tr h="1229359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N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Latha"/>
                      </a:endParaRPr>
                    </a:p>
                  </a:txBody>
                  <a:tcPr marL="61998" marR="61998" marT="0" marB="0" anchor="ctr"/>
                </a:tc>
                <a:tc>
                  <a:txBody>
                    <a:bodyPr/>
                    <a:lstStyle/>
                    <a:p>
                      <a:pPr marL="25781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 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Latha"/>
                      </a:endParaRPr>
                    </a:p>
                  </a:txBody>
                  <a:tcPr marL="61998" marR="61998" marT="0" marB="0" anchor="ctr"/>
                </a:tc>
                <a:tc>
                  <a:txBody>
                    <a:bodyPr/>
                    <a:lstStyle/>
                    <a:p>
                      <a:pPr marL="25781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 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Latha"/>
                      </a:endParaRPr>
                    </a:p>
                  </a:txBody>
                  <a:tcPr marL="61998" marR="6199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 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Latha"/>
                      </a:endParaRPr>
                    </a:p>
                  </a:txBody>
                  <a:tcPr marL="61998" marR="6199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 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Latha"/>
                      </a:endParaRPr>
                    </a:p>
                  </a:txBody>
                  <a:tcPr marL="61998" marR="6199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 </a:t>
                      </a:r>
                      <a:endParaRPr lang="en-IN" sz="1400" dirty="0">
                        <a:effectLst/>
                        <a:latin typeface="Calibri"/>
                        <a:ea typeface="Times New Roman"/>
                        <a:cs typeface="Latha"/>
                      </a:endParaRPr>
                    </a:p>
                  </a:txBody>
                  <a:tcPr marL="61998" marR="6199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2</a:t>
                      </a:r>
                      <a:r>
                        <a:rPr lang="en-IN" sz="1600" baseline="30000" dirty="0">
                          <a:effectLst/>
                        </a:rPr>
                        <a:t>nd</a:t>
                      </a:r>
                      <a:r>
                        <a:rPr lang="en-IN" sz="1600" dirty="0">
                          <a:effectLst/>
                        </a:rPr>
                        <a:t> </a:t>
                      </a:r>
                      <a:endParaRPr lang="en-IN" sz="12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050" dirty="0">
                          <a:effectLst/>
                        </a:rPr>
                        <a:t>(40% of Total Project Cost)</a:t>
                      </a:r>
                      <a:endParaRPr lang="en-IN" sz="1200" dirty="0">
                        <a:effectLst/>
                        <a:latin typeface="Calibri"/>
                        <a:ea typeface="Times New Roman"/>
                        <a:cs typeface="Latha"/>
                      </a:endParaRPr>
                    </a:p>
                  </a:txBody>
                  <a:tcPr marL="61998" marR="61998" marT="0" marB="0" anchor="ctr"/>
                </a:tc>
              </a:tr>
              <a:tr h="1229359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N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Latha"/>
                      </a:endParaRPr>
                    </a:p>
                  </a:txBody>
                  <a:tcPr marL="61998" marR="61998" marT="0" marB="0" anchor="ctr"/>
                </a:tc>
                <a:tc>
                  <a:txBody>
                    <a:bodyPr/>
                    <a:lstStyle/>
                    <a:p>
                      <a:pPr marL="25781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 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Latha"/>
                      </a:endParaRPr>
                    </a:p>
                  </a:txBody>
                  <a:tcPr marL="61998" marR="61998" marT="0" marB="0" anchor="ctr"/>
                </a:tc>
                <a:tc>
                  <a:txBody>
                    <a:bodyPr/>
                    <a:lstStyle/>
                    <a:p>
                      <a:pPr marL="25781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 </a:t>
                      </a:r>
                      <a:endParaRPr lang="en-IN" sz="1400" dirty="0">
                        <a:effectLst/>
                        <a:latin typeface="Calibri"/>
                        <a:ea typeface="Times New Roman"/>
                        <a:cs typeface="Latha"/>
                      </a:endParaRPr>
                    </a:p>
                  </a:txBody>
                  <a:tcPr marL="61998" marR="6199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 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Latha"/>
                      </a:endParaRPr>
                    </a:p>
                  </a:txBody>
                  <a:tcPr marL="61998" marR="6199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 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Latha"/>
                      </a:endParaRPr>
                    </a:p>
                  </a:txBody>
                  <a:tcPr marL="61998" marR="6199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 </a:t>
                      </a:r>
                      <a:endParaRPr lang="en-IN" sz="1400" dirty="0">
                        <a:effectLst/>
                        <a:latin typeface="Calibri"/>
                        <a:ea typeface="Times New Roman"/>
                        <a:cs typeface="Latha"/>
                      </a:endParaRPr>
                    </a:p>
                  </a:txBody>
                  <a:tcPr marL="61998" marR="6199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3</a:t>
                      </a:r>
                      <a:r>
                        <a:rPr lang="en-IN" sz="1600" baseline="30000" dirty="0">
                          <a:effectLst/>
                        </a:rPr>
                        <a:t>rd</a:t>
                      </a:r>
                      <a:r>
                        <a:rPr lang="en-IN" sz="1600" dirty="0">
                          <a:effectLst/>
                        </a:rPr>
                        <a:t> </a:t>
                      </a:r>
                      <a:endParaRPr lang="en-IN" sz="12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050" dirty="0">
                          <a:effectLst/>
                        </a:rPr>
                        <a:t>(10% of Total Project Cost)</a:t>
                      </a:r>
                      <a:endParaRPr lang="en-IN" sz="1200" dirty="0">
                        <a:effectLst/>
                        <a:latin typeface="Calibri"/>
                        <a:ea typeface="Times New Roman"/>
                        <a:cs typeface="Latha"/>
                      </a:endParaRPr>
                    </a:p>
                  </a:txBody>
                  <a:tcPr marL="61998" marR="6199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1580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dirty="0"/>
              <a:t>Who are your competitors? </a:t>
            </a:r>
            <a:br>
              <a:rPr lang="en-IN" sz="2800" dirty="0"/>
            </a:br>
            <a:r>
              <a:rPr lang="en-IN" sz="2800" dirty="0"/>
              <a:t>What is your competitive advantage? 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7153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/>
          </a:bodyPr>
          <a:lstStyle/>
          <a:p>
            <a:r>
              <a:rPr lang="en-IN" sz="2800" dirty="0"/>
              <a:t>Detailed financial split-up of your project </a:t>
            </a:r>
            <a:endParaRPr lang="en-IN" sz="32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C690A84F-EC0F-B352-DF0A-DA916CF50E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026420"/>
              </p:ext>
            </p:extLst>
          </p:nvPr>
        </p:nvGraphicFramePr>
        <p:xfrm>
          <a:off x="464574" y="1295399"/>
          <a:ext cx="8229601" cy="5454351"/>
        </p:xfrm>
        <a:graphic>
          <a:graphicData uri="http://schemas.openxmlformats.org/drawingml/2006/table">
            <a:tbl>
              <a:tblPr firstRow="1" bandRow="1"/>
              <a:tblGrid>
                <a:gridCol w="6238568">
                  <a:extLst>
                    <a:ext uri="{9D8B030D-6E8A-4147-A177-3AD203B41FA5}">
                      <a16:colId xmlns:a16="http://schemas.microsoft.com/office/drawing/2014/main" xmlns="" val="2842801781"/>
                    </a:ext>
                  </a:extLst>
                </a:gridCol>
                <a:gridCol w="1991033">
                  <a:extLst>
                    <a:ext uri="{9D8B030D-6E8A-4147-A177-3AD203B41FA5}">
                      <a16:colId xmlns:a16="http://schemas.microsoft.com/office/drawing/2014/main" xmlns="" val="2983997716"/>
                    </a:ext>
                  </a:extLst>
                </a:gridCol>
              </a:tblGrid>
              <a:tr h="669397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Quattrocento Sans" panose="020B0502050000020003" pitchFamily="34" charset="0"/>
                        </a:rPr>
                        <a:t>Project Milestone / Activity</a:t>
                      </a:r>
                      <a:endParaRPr lang="en-IN" sz="1400" dirty="0">
                        <a:effectLst/>
                      </a:endParaRPr>
                    </a:p>
                  </a:txBody>
                  <a:tcPr marL="95570" marR="95570" marT="63713" marB="637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Quattrocento Sans" panose="020B0502050000020003" pitchFamily="34" charset="0"/>
                        </a:rPr>
                        <a:t>Estimated Cost </a:t>
                      </a:r>
                      <a:endParaRPr lang="en-IN" sz="1400" dirty="0">
                        <a:effectLst/>
                      </a:endParaRPr>
                    </a:p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Quattrocento Sans" panose="020B0502050000020003" pitchFamily="34" charset="0"/>
                        </a:rPr>
                        <a:t>(in Rupees)</a:t>
                      </a:r>
                      <a:endParaRPr lang="en-IN" sz="1400" dirty="0">
                        <a:effectLst/>
                      </a:endParaRPr>
                    </a:p>
                  </a:txBody>
                  <a:tcPr marL="95570" marR="95570" marT="63713" marB="637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5505016"/>
                  </a:ext>
                </a:extLst>
              </a:tr>
              <a:tr h="669397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Quattrocento Sans" panose="020B0502050000020003" pitchFamily="34" charset="0"/>
                        </a:rPr>
                        <a:t>1. Outsourcing Charges, R&amp;D, Consultancy, Engineering Design Work</a:t>
                      </a:r>
                      <a:endParaRPr lang="en-US" sz="1400" dirty="0">
                        <a:effectLst/>
                      </a:endParaRPr>
                    </a:p>
                  </a:txBody>
                  <a:tcPr marL="95570" marR="95570" marT="63713" marB="637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400" dirty="0">
                        <a:effectLst/>
                      </a:endParaRPr>
                    </a:p>
                  </a:txBody>
                  <a:tcPr marL="95570" marR="95570" marT="63713" marB="637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53544758"/>
                  </a:ext>
                </a:extLst>
              </a:tr>
              <a:tr h="421473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Quattrocento Sans" panose="020B0502050000020003" pitchFamily="34" charset="0"/>
                        </a:rPr>
                        <a:t>2. Raw materials/ Consumables / Spares</a:t>
                      </a:r>
                      <a:endParaRPr lang="en-IN" sz="1400" dirty="0">
                        <a:effectLst/>
                      </a:endParaRPr>
                    </a:p>
                  </a:txBody>
                  <a:tcPr marL="95570" marR="95570" marT="63713" marB="637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400" dirty="0">
                        <a:effectLst/>
                      </a:endParaRPr>
                    </a:p>
                  </a:txBody>
                  <a:tcPr marL="95570" marR="95570" marT="63713" marB="637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48539883"/>
                  </a:ext>
                </a:extLst>
              </a:tr>
              <a:tr h="669397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Quattrocento Sans" panose="020B0502050000020003" pitchFamily="34" charset="0"/>
                        </a:rPr>
                        <a:t>3. Fabrication / Manufacturing charges for PoC &amp; Prototype Development</a:t>
                      </a:r>
                      <a:endParaRPr lang="en-US" sz="1400" dirty="0">
                        <a:effectLst/>
                      </a:endParaRPr>
                    </a:p>
                  </a:txBody>
                  <a:tcPr marL="95570" marR="95570" marT="63713" marB="637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400" dirty="0">
                        <a:effectLst/>
                      </a:endParaRPr>
                    </a:p>
                  </a:txBody>
                  <a:tcPr marL="95570" marR="95570" marT="63713" marB="637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03091513"/>
                  </a:ext>
                </a:extLst>
              </a:tr>
              <a:tr h="421473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Quattrocento Sans" panose="020B0502050000020003" pitchFamily="34" charset="0"/>
                        </a:rPr>
                        <a:t>4. Intellectual Property Rights / Patent Filing</a:t>
                      </a:r>
                      <a:endParaRPr lang="en-US" sz="1400" dirty="0">
                        <a:effectLst/>
                      </a:endParaRPr>
                    </a:p>
                  </a:txBody>
                  <a:tcPr marL="95570" marR="95570" marT="63713" marB="637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400" dirty="0">
                        <a:effectLst/>
                      </a:endParaRPr>
                    </a:p>
                  </a:txBody>
                  <a:tcPr marL="95570" marR="95570" marT="63713" marB="637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6899235"/>
                  </a:ext>
                </a:extLst>
              </a:tr>
              <a:tr h="421473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Quattrocento Sans" panose="020B0502050000020003" pitchFamily="34" charset="0"/>
                        </a:rPr>
                        <a:t>5. Testing and Validation / Laboratory Verification / Certification</a:t>
                      </a:r>
                      <a:endParaRPr lang="en-US" sz="1400">
                        <a:effectLst/>
                      </a:endParaRPr>
                    </a:p>
                  </a:txBody>
                  <a:tcPr marL="95570" marR="95570" marT="63713" marB="637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400" dirty="0">
                        <a:effectLst/>
                      </a:endParaRPr>
                    </a:p>
                  </a:txBody>
                  <a:tcPr marL="95570" marR="95570" marT="63713" marB="637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37206070"/>
                  </a:ext>
                </a:extLst>
              </a:tr>
              <a:tr h="917322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Quattrocento Sans" panose="020B0502050000020003" pitchFamily="34" charset="0"/>
                        </a:rPr>
                        <a:t>6. Commercialisation Support Services / Consulting / Feasibility Studies / Strategies to Market Entry Support</a:t>
                      </a:r>
                      <a:endParaRPr lang="en-IN" sz="1400" dirty="0">
                        <a:effectLst/>
                      </a:endParaRPr>
                    </a:p>
                  </a:txBody>
                  <a:tcPr marL="95570" marR="95570" marT="63713" marB="637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en-IN" sz="1400" dirty="0">
                        <a:effectLst/>
                      </a:endParaRPr>
                    </a:p>
                  </a:txBody>
                  <a:tcPr marL="95570" marR="95570" marT="63713" marB="637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5297043"/>
                  </a:ext>
                </a:extLst>
              </a:tr>
              <a:tr h="421473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Quattrocento Sans" panose="020B0502050000020003" pitchFamily="34" charset="0"/>
                        </a:rPr>
                        <a:t>Total (in Rupees)</a:t>
                      </a:r>
                      <a:endParaRPr lang="en-IN" sz="1400" dirty="0">
                        <a:effectLst/>
                      </a:endParaRPr>
                    </a:p>
                  </a:txBody>
                  <a:tcPr marL="95570" marR="95570" marT="63713" marB="637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400" dirty="0">
                        <a:effectLst/>
                      </a:endParaRPr>
                    </a:p>
                  </a:txBody>
                  <a:tcPr marL="95570" marR="95570" marT="63713" marB="637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77695638"/>
                  </a:ext>
                </a:extLst>
              </a:tr>
              <a:tr h="421473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Quattrocento Sans" panose="020B0502050000020003" pitchFamily="34" charset="0"/>
                          <a:ea typeface="+mn-ea"/>
                          <a:cs typeface="+mn-cs"/>
                        </a:rPr>
                        <a:t>IVP Contribution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Quattrocento Sans" panose="020B0502050000020003" pitchFamily="34" charset="0"/>
                        <a:ea typeface="+mn-ea"/>
                        <a:cs typeface="+mn-cs"/>
                      </a:endParaRPr>
                    </a:p>
                  </a:txBody>
                  <a:tcPr marL="95570" marR="95570" marT="63713" marB="637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Quattrocento Sans" panose="020B0502050000020003" pitchFamily="34" charset="0"/>
                        <a:ea typeface="+mn-ea"/>
                        <a:cs typeface="+mn-cs"/>
                      </a:endParaRPr>
                    </a:p>
                  </a:txBody>
                  <a:tcPr marL="95570" marR="95570" marT="63713" marB="637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0606426"/>
                  </a:ext>
                </a:extLst>
              </a:tr>
              <a:tr h="421473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Quattrocento Sans" panose="020B0502050000020003" pitchFamily="34" charset="0"/>
                          <a:ea typeface="+mn-ea"/>
                          <a:cs typeface="+mn-cs"/>
                        </a:rPr>
                        <a:t>Applicant Contribution 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Quattrocento Sans" panose="020B0502050000020003" pitchFamily="34" charset="0"/>
                        <a:ea typeface="+mn-ea"/>
                        <a:cs typeface="+mn-cs"/>
                      </a:endParaRPr>
                    </a:p>
                  </a:txBody>
                  <a:tcPr marL="95570" marR="95570" marT="63713" marB="637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Quattrocento Sans" panose="020B0502050000020003" pitchFamily="34" charset="0"/>
                        <a:ea typeface="+mn-ea"/>
                        <a:cs typeface="+mn-cs"/>
                      </a:endParaRPr>
                    </a:p>
                  </a:txBody>
                  <a:tcPr marL="95570" marR="95570" marT="63713" marB="6371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1862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00441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</TotalTime>
  <Words>216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Title  (as per IVP Application)</vt:lpstr>
      <vt:lpstr>Problem addressed</vt:lpstr>
      <vt:lpstr>Current available solution which is in use</vt:lpstr>
      <vt:lpstr>What is your proposed innovation?</vt:lpstr>
      <vt:lpstr>How is your proposed innovation useful/ how it is advanced from the current available solution?</vt:lpstr>
      <vt:lpstr>Impact your proposed innovation will bring?</vt:lpstr>
      <vt:lpstr>What are the projected milestones with estimated timeline of completion? </vt:lpstr>
      <vt:lpstr>Who are your competitors?  What is your competitive advantage? </vt:lpstr>
      <vt:lpstr>Detailed financial split-up of your project </vt:lpstr>
      <vt:lpstr>Competency of your team 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 (as per IVP Application)</dc:title>
  <dc:creator>TBI</dc:creator>
  <cp:lastModifiedBy>Windows User</cp:lastModifiedBy>
  <cp:revision>5</cp:revision>
  <dcterms:created xsi:type="dcterms:W3CDTF">2006-08-16T00:00:00Z</dcterms:created>
  <dcterms:modified xsi:type="dcterms:W3CDTF">2023-10-09T05:01:58Z</dcterms:modified>
</cp:coreProperties>
</file>